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e11d76f7ac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1e11d76f7ac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e11d76f7ac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1e11d76f7ac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c6e392a97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2c6e392a97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2c6e392a972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2c6e392a972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c6e392a972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2c6e392a972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e11d76f7ac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1e11d76f7ac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e11d76f7ac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1e11d76f7ac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e11d76f7ac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1e11d76f7ac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e11d76f7ac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1e11d76f7ac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e11d76f7ac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1e11d76f7ac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dfe4aacae1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dfe4aacae1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e11d76f7ac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1e11d76f7ac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e11d76f7ac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1e11d76f7ac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e11d76f7ac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1e11d76f7ac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e11d76f7ac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1e11d76f7ac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1e11d76f7ac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1e11d76f7ac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e11d76f7ac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1e11d76f7ac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e11d76f7ac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e11d76f7ac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e11d76f7ac_0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1e11d76f7ac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1e11d76f7ac_0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1e11d76f7ac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e11d76f7ac_0_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1e11d76f7ac_0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1dfe4aacae1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1dfe4aacae1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1e11d76f7ac_0_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1e11d76f7ac_0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1e11d76f7ac_0_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1e11d76f7ac_0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1e11d76f7ac_0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1e11d76f7ac_0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1e11d76f7ac_0_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1e11d76f7ac_0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1e11d76f7ac_0_2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1e11d76f7ac_0_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e11d76f7ac_0_2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1e11d76f7ac_0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1e11cd4004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1e11cd4004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1e11cd40048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1e11cd40048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e11cd40048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1e11cd40048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1e11cd40048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1e11cd40048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222668a1c1_0_2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2222668a1c1_0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2c6e3aa398e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2c6e3aa398e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2c6e3aa398e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2c6e3aa398e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2c6e3aa398e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2c6e3aa398e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2c6e3aa398e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2c6e3aa398e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2c6e3aa398e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2c6e3aa398e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2c6e3aa398e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2c6e3aa398e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2c6e3aa398e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2c6e3aa398e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2c6e3aa398e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2c6e3aa398e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2c6e3aa398e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2c6e3aa398e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2c6e3aa398e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2c6e3aa398e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dfe4aacae1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dfe4aacae1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2c6e3aa398e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2c6e3aa398e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2c6e3aa398e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2c6e3aa398e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2c6e3aa398e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2c6e3aa398e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2c6e3aa398e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2c6e3aa398e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2c6e3aa398e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2c6e3aa398e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2c6e3aa398e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2c6e3aa398e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2c6e3aa398e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2c6e3aa398e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2c6e3aa398e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2c6e3aa398e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2c6e3aa398e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2c6e3aa398e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2c6e3aa398e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2c6e3aa398e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e11d76f7ac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e11d76f7ac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2c6e3aa398e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2c6e3aa398e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2222668a1c1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2222668a1c1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e11d76f7ac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1e11d76f7ac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e11d76f7ac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1e11d76f7ac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e11d76f7ac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1e11d76f7ac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1.png"/><Relationship Id="rId4" Type="http://schemas.openxmlformats.org/officeDocument/2006/relationships/image" Target="../media/image1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3.png"/><Relationship Id="rId4" Type="http://schemas.openxmlformats.org/officeDocument/2006/relationships/image" Target="../media/image1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3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2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0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8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0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4.png"/><Relationship Id="rId4" Type="http://schemas.openxmlformats.org/officeDocument/2006/relationships/image" Target="../media/image41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4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6.png"/><Relationship Id="rId4" Type="http://schemas.openxmlformats.org/officeDocument/2006/relationships/image" Target="../media/image32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3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2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3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38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31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34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39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29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35.png"/><Relationship Id="rId4" Type="http://schemas.openxmlformats.org/officeDocument/2006/relationships/image" Target="../media/image37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30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33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4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1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44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0" y="1687975"/>
            <a:ext cx="8520600" cy="95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ÁRVORES AVL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95700" y="435090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500"/>
              <a:t>Sérgio Canuto - sergio.canuto@ifg.edu.br</a:t>
            </a:r>
            <a:endParaRPr sz="25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Árvore AVL</a:t>
            </a:r>
            <a:endParaRPr/>
          </a:p>
        </p:txBody>
      </p:sp>
      <p:sp>
        <p:nvSpPr>
          <p:cNvPr id="114" name="Google Shape;114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5" name="Google Shape;11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350" y="2206684"/>
            <a:ext cx="9144000" cy="27706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Árvore AVL</a:t>
            </a:r>
            <a:endParaRPr/>
          </a:p>
        </p:txBody>
      </p:sp>
      <p:sp>
        <p:nvSpPr>
          <p:cNvPr id="121" name="Google Shape;121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Char char="●"/>
            </a:pPr>
            <a:r>
              <a:rPr lang="pt-BR">
                <a:solidFill>
                  <a:srgbClr val="FF0000"/>
                </a:solidFill>
              </a:rPr>
              <a:t>Caso uma das subárvores de um nó não exista, então a altura desta subárvore será igual a -1.</a:t>
            </a:r>
            <a:endParaRPr>
              <a:solidFill>
                <a:srgbClr val="FF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Se o fator de balanceamento for maior do que +1 ou menor do que -1 em um nó da árvore AVL, então a árvore deve ser balanceada naquele nó.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pt-BR"/>
              <a:t>Árvore AVL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/>
              <a:t>O “Balanceamento” de uma árvore AVL: </a:t>
            </a:r>
            <a:br>
              <a:rPr lang="pt-BR"/>
            </a:br>
            <a:br>
              <a:rPr lang="pt-BR"/>
            </a:br>
            <a:r>
              <a:rPr lang="pt-BR">
                <a:solidFill>
                  <a:srgbClr val="FF0000"/>
                </a:solidFill>
              </a:rPr>
              <a:t>Uma árvore binária de busca (ABB) é uma AVL quando, </a:t>
            </a:r>
            <a:r>
              <a:rPr b="1" lang="pt-BR">
                <a:solidFill>
                  <a:srgbClr val="FF0000"/>
                </a:solidFill>
              </a:rPr>
              <a:t>para qualquer um de seus nós</a:t>
            </a:r>
            <a:r>
              <a:rPr lang="pt-BR">
                <a:solidFill>
                  <a:srgbClr val="FF0000"/>
                </a:solidFill>
              </a:rPr>
              <a:t>, a diferença entre as alturas de suas subárvore direita e esquerda é no máximo 1 (-1 &lt;= fb &lt;= 1). 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Árvore AVL - Questão: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pic>
        <p:nvPicPr>
          <p:cNvPr id="134" name="Google Shape;13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52473"/>
            <a:ext cx="9144000" cy="38387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Árvore AVL - Questão: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pic>
        <p:nvPicPr>
          <p:cNvPr id="141" name="Google Shape;14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47146"/>
            <a:ext cx="9144001" cy="3796359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6"/>
          <p:cNvSpPr txBox="1"/>
          <p:nvPr/>
        </p:nvSpPr>
        <p:spPr>
          <a:xfrm>
            <a:off x="4572000" y="811425"/>
            <a:ext cx="4487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fb=AE-AD=-1-1=-2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Árvore AVL</a:t>
            </a:r>
            <a:endParaRPr/>
          </a:p>
        </p:txBody>
      </p:sp>
      <p:sp>
        <p:nvSpPr>
          <p:cNvPr id="148" name="Google Shape;148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/>
              <a:t>Árvore Desbalanceada 					Árvore Balanceada</a:t>
            </a:r>
            <a:endParaRPr/>
          </a:p>
        </p:txBody>
      </p:sp>
      <p:pic>
        <p:nvPicPr>
          <p:cNvPr id="149" name="Google Shape;14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52450" y="1759048"/>
            <a:ext cx="6885400" cy="329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56175" y="2385273"/>
            <a:ext cx="7923975" cy="2408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1" name="Google Shape;151;p27"/>
          <p:cNvCxnSpPr/>
          <p:nvPr/>
        </p:nvCxnSpPr>
        <p:spPr>
          <a:xfrm flipH="1" rot="10800000">
            <a:off x="5614925" y="3954325"/>
            <a:ext cx="724800" cy="710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Árvore AVL</a:t>
            </a:r>
            <a:endParaRPr/>
          </a:p>
        </p:txBody>
      </p:sp>
      <p:sp>
        <p:nvSpPr>
          <p:cNvPr id="157" name="Google Shape;157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 que precisamos de diferente?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pt-BR"/>
              <a:t>Definir nosso nó: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8" name="Google Shape;15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0700" y="2571750"/>
            <a:ext cx="2748025" cy="147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Árvore AVL</a:t>
            </a:r>
            <a:endParaRPr/>
          </a:p>
        </p:txBody>
      </p:sp>
      <p:sp>
        <p:nvSpPr>
          <p:cNvPr id="164" name="Google Shape;164;p29"/>
          <p:cNvSpPr txBox="1"/>
          <p:nvPr>
            <p:ph idx="1" type="body"/>
          </p:nvPr>
        </p:nvSpPr>
        <p:spPr>
          <a:xfrm>
            <a:off x="311700" y="1152475"/>
            <a:ext cx="8300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pt-BR"/>
              <a:t>Funções auxiliares para altura, FB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5" name="Google Shape;16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6325" y="2183350"/>
            <a:ext cx="7066199" cy="277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Árvore AVL</a:t>
            </a:r>
            <a:endParaRPr/>
          </a:p>
        </p:txBody>
      </p:sp>
      <p:sp>
        <p:nvSpPr>
          <p:cNvPr id="171" name="Google Shape;171;p30"/>
          <p:cNvSpPr txBox="1"/>
          <p:nvPr>
            <p:ph idx="1" type="body"/>
          </p:nvPr>
        </p:nvSpPr>
        <p:spPr>
          <a:xfrm>
            <a:off x="311700" y="1152475"/>
            <a:ext cx="8300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-"/>
            </a:pPr>
            <a:r>
              <a:rPr lang="pt-BR" sz="1400">
                <a:solidFill>
                  <a:schemeClr val="dk1"/>
                </a:solidFill>
              </a:rPr>
              <a:t>Com respeito à implementação, das funções, com exceção das funções de </a:t>
            </a:r>
            <a:r>
              <a:rPr b="1" lang="pt-BR" sz="1400">
                <a:solidFill>
                  <a:schemeClr val="dk1"/>
                </a:solidFill>
              </a:rPr>
              <a:t>inserção</a:t>
            </a:r>
            <a:r>
              <a:rPr lang="pt-BR" sz="1400">
                <a:solidFill>
                  <a:schemeClr val="dk1"/>
                </a:solidFill>
              </a:rPr>
              <a:t> e </a:t>
            </a:r>
            <a:r>
              <a:rPr b="1" lang="pt-BR" sz="1400">
                <a:solidFill>
                  <a:schemeClr val="dk1"/>
                </a:solidFill>
              </a:rPr>
              <a:t>remoção</a:t>
            </a:r>
            <a:r>
              <a:rPr lang="pt-BR" sz="1400">
                <a:solidFill>
                  <a:schemeClr val="dk1"/>
                </a:solidFill>
              </a:rPr>
              <a:t>, as demais funções da árvore AVL são implementadas de forma idêntica às da árvore binária.</a:t>
            </a:r>
            <a:endParaRPr sz="14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pt-BR"/>
              <a:t>Inserção e Remoção: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pt-BR"/>
              <a:t>Dependem de operações de </a:t>
            </a:r>
            <a:r>
              <a:rPr lang="pt-BR">
                <a:solidFill>
                  <a:srgbClr val="FF0000"/>
                </a:solidFill>
              </a:rPr>
              <a:t>rotação</a:t>
            </a:r>
            <a:r>
              <a:rPr lang="pt-BR"/>
              <a:t> que garantem o balanceamento!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pt-BR"/>
              <a:t>As rotações são aplicadas no ancestral mais próximo do nó inserido cujo fator de balanceamento passa a ser +2 ou -2.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Árvore AVL</a:t>
            </a:r>
            <a:endParaRPr/>
          </a:p>
        </p:txBody>
      </p:sp>
      <p:sp>
        <p:nvSpPr>
          <p:cNvPr id="177" name="Google Shape;177;p31"/>
          <p:cNvSpPr txBox="1"/>
          <p:nvPr>
            <p:ph idx="1" type="body"/>
          </p:nvPr>
        </p:nvSpPr>
        <p:spPr>
          <a:xfrm>
            <a:off x="311700" y="1152475"/>
            <a:ext cx="8300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pt-BR"/>
              <a:t>Suponha que inseri o nó “?” abaixo. Qual seria o novo FB dos nós? Precisaria de rotação?</a:t>
            </a:r>
            <a:endParaRPr/>
          </a:p>
        </p:txBody>
      </p:sp>
      <p:pic>
        <p:nvPicPr>
          <p:cNvPr id="178" name="Google Shape;17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063" y="2441548"/>
            <a:ext cx="7923975" cy="2408900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31"/>
          <p:cNvSpPr/>
          <p:nvPr/>
        </p:nvSpPr>
        <p:spPr>
          <a:xfrm>
            <a:off x="6768875" y="4608750"/>
            <a:ext cx="281400" cy="302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80" name="Google Shape;180;p31"/>
          <p:cNvCxnSpPr>
            <a:endCxn id="179" idx="1"/>
          </p:cNvCxnSpPr>
          <p:nvPr/>
        </p:nvCxnSpPr>
        <p:spPr>
          <a:xfrm>
            <a:off x="6431185" y="4503079"/>
            <a:ext cx="378900" cy="150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1" name="Google Shape;181;p31"/>
          <p:cNvCxnSpPr/>
          <p:nvPr/>
        </p:nvCxnSpPr>
        <p:spPr>
          <a:xfrm flipH="1">
            <a:off x="7156000" y="3947325"/>
            <a:ext cx="858300" cy="675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2" name="Google Shape;182;p31"/>
          <p:cNvSpPr txBox="1"/>
          <p:nvPr/>
        </p:nvSpPr>
        <p:spPr>
          <a:xfrm>
            <a:off x="6768875" y="4560000"/>
            <a:ext cx="2237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?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192075" y="1213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Relembrando… </a:t>
            </a:r>
            <a:r>
              <a:rPr lang="pt-BR"/>
              <a:t>Árvores - Definição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1" name="Google Shape;6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46450"/>
            <a:ext cx="8839200" cy="3906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Árvore AVL - Rotações</a:t>
            </a:r>
            <a:endParaRPr/>
          </a:p>
        </p:txBody>
      </p:sp>
      <p:sp>
        <p:nvSpPr>
          <p:cNvPr id="188" name="Google Shape;188;p32"/>
          <p:cNvSpPr txBox="1"/>
          <p:nvPr>
            <p:ph idx="1" type="body"/>
          </p:nvPr>
        </p:nvSpPr>
        <p:spPr>
          <a:xfrm>
            <a:off x="311700" y="1152475"/>
            <a:ext cx="8300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4488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983"/>
              <a:buChar char="-"/>
            </a:pPr>
            <a:r>
              <a:rPr lang="pt-BR" sz="1285">
                <a:solidFill>
                  <a:schemeClr val="dk1"/>
                </a:solidFill>
              </a:rPr>
              <a:t>A operação básica usada para balancear uma árvore AVL é a rotação. É por meio dela que a árvore AVL busca manter-se como uma árvore binária quase completa. Ao todo, existem dois tipos de rotação: simples e dupla. Os dois tipos diferem entre si pelo sentido da inclinação entre o nó pai e filho:</a:t>
            </a:r>
            <a:endParaRPr sz="1285">
              <a:solidFill>
                <a:schemeClr val="dk1"/>
              </a:solidFill>
            </a:endParaRPr>
          </a:p>
          <a:p>
            <a:pPr indent="-354488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983"/>
              <a:buChar char="-"/>
            </a:pPr>
            <a:r>
              <a:rPr lang="pt-BR" sz="1285">
                <a:solidFill>
                  <a:schemeClr val="dk1"/>
                </a:solidFill>
              </a:rPr>
              <a:t>Rotação simples: o nó desbalanceado (pai), seu filho e o seu neto estão todos no mesmo sentido de inclinação.</a:t>
            </a:r>
            <a:endParaRPr sz="1285">
              <a:solidFill>
                <a:schemeClr val="dk1"/>
              </a:solidFill>
            </a:endParaRPr>
          </a:p>
          <a:p>
            <a:pPr indent="-354488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983"/>
              <a:buChar char="-"/>
            </a:pPr>
            <a:r>
              <a:rPr lang="pt-BR" sz="1285">
                <a:solidFill>
                  <a:schemeClr val="dk1"/>
                </a:solidFill>
              </a:rPr>
              <a:t>Rotação dupla: o nó desbalanceado (pai) e seu filho estão inclinados no sentido inverso ao neto. Equivale a duas rotações simples.</a:t>
            </a:r>
            <a:endParaRPr sz="1285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852"/>
              <a:buNone/>
            </a:pPr>
            <a:r>
              <a:t/>
            </a:r>
            <a:endParaRPr sz="1285">
              <a:solidFill>
                <a:schemeClr val="dk1"/>
              </a:solidFill>
            </a:endParaRPr>
          </a:p>
          <a:p>
            <a:pPr indent="-354488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983"/>
              <a:buChar char="-"/>
            </a:pPr>
            <a:r>
              <a:rPr lang="pt-BR" sz="1285">
                <a:solidFill>
                  <a:schemeClr val="dk1"/>
                </a:solidFill>
              </a:rPr>
              <a:t>Além disso, existem duas rotações simples e duas duplas:</a:t>
            </a:r>
            <a:endParaRPr sz="1285">
              <a:solidFill>
                <a:schemeClr val="dk1"/>
              </a:solidFill>
            </a:endParaRPr>
          </a:p>
          <a:p>
            <a:pPr indent="-354488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983"/>
              <a:buChar char="-"/>
            </a:pPr>
            <a:r>
              <a:rPr lang="pt-BR" sz="1285">
                <a:solidFill>
                  <a:schemeClr val="dk1"/>
                </a:solidFill>
              </a:rPr>
              <a:t>Rotação simples à direita ou rotação LL.</a:t>
            </a:r>
            <a:endParaRPr sz="1285">
              <a:solidFill>
                <a:schemeClr val="dk1"/>
              </a:solidFill>
            </a:endParaRPr>
          </a:p>
          <a:p>
            <a:pPr indent="-354488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983"/>
              <a:buChar char="-"/>
            </a:pPr>
            <a:r>
              <a:rPr lang="pt-BR" sz="1285">
                <a:solidFill>
                  <a:schemeClr val="dk1"/>
                </a:solidFill>
              </a:rPr>
              <a:t>Rotação simples à esquerda ou rotação RR.</a:t>
            </a:r>
            <a:endParaRPr sz="1285">
              <a:solidFill>
                <a:schemeClr val="dk1"/>
              </a:solidFill>
            </a:endParaRPr>
          </a:p>
          <a:p>
            <a:pPr indent="-354488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983"/>
              <a:buChar char="-"/>
            </a:pPr>
            <a:r>
              <a:rPr lang="pt-BR" sz="1285">
                <a:solidFill>
                  <a:schemeClr val="dk1"/>
                </a:solidFill>
              </a:rPr>
              <a:t>Rotação dupla à direita ou rotação LR.</a:t>
            </a:r>
            <a:endParaRPr sz="1285">
              <a:solidFill>
                <a:schemeClr val="dk1"/>
              </a:solidFill>
            </a:endParaRPr>
          </a:p>
          <a:p>
            <a:pPr indent="-354488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983"/>
              <a:buChar char="-"/>
            </a:pPr>
            <a:r>
              <a:rPr lang="pt-BR" sz="1285">
                <a:solidFill>
                  <a:schemeClr val="dk1"/>
                </a:solidFill>
              </a:rPr>
              <a:t>Rotação dupla à esquerda ou rotação RL.</a:t>
            </a:r>
            <a:endParaRPr sz="1285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3"/>
          <p:cNvSpPr txBox="1"/>
          <p:nvPr>
            <p:ph type="title"/>
          </p:nvPr>
        </p:nvSpPr>
        <p:spPr>
          <a:xfrm>
            <a:off x="311700" y="1846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Árvore AVL - Rotação LL</a:t>
            </a:r>
            <a:endParaRPr/>
          </a:p>
        </p:txBody>
      </p:sp>
      <p:sp>
        <p:nvSpPr>
          <p:cNvPr id="194" name="Google Shape;194;p33"/>
          <p:cNvSpPr txBox="1"/>
          <p:nvPr>
            <p:ph idx="1" type="body"/>
          </p:nvPr>
        </p:nvSpPr>
        <p:spPr>
          <a:xfrm>
            <a:off x="140725" y="757375"/>
            <a:ext cx="8471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-"/>
            </a:pPr>
            <a:r>
              <a:rPr lang="pt-BR" sz="1400">
                <a:solidFill>
                  <a:schemeClr val="dk1"/>
                </a:solidFill>
              </a:rPr>
              <a:t>A rotação LL (left-left insertion), ou rotação simples à direita, </a:t>
            </a:r>
            <a:r>
              <a:rPr b="1" lang="pt-BR" sz="1400">
                <a:solidFill>
                  <a:schemeClr val="dk1"/>
                </a:solidFill>
              </a:rPr>
              <a:t>ocorre quando um novo nó é inserido na subárvore da esquerda do filho esquerdo de A</a:t>
            </a:r>
            <a:r>
              <a:rPr lang="pt-BR" sz="1400">
                <a:solidFill>
                  <a:schemeClr val="dk1"/>
                </a:solidFill>
              </a:rPr>
              <a:t>, que é o nó desbalanceado. </a:t>
            </a:r>
            <a:endParaRPr sz="1400">
              <a:solidFill>
                <a:schemeClr val="dk1"/>
              </a:solidFill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-"/>
            </a:pPr>
            <a:r>
              <a:rPr lang="pt-BR" sz="1400">
                <a:solidFill>
                  <a:schemeClr val="dk1"/>
                </a:solidFill>
              </a:rPr>
              <a:t>Neste caso, é necessário fazer uma rotação à direita, de modo que:</a:t>
            </a:r>
            <a:endParaRPr sz="1400">
              <a:solidFill>
                <a:schemeClr val="dk1"/>
              </a:solidFill>
            </a:endParaRPr>
          </a:p>
          <a:p>
            <a:pPr indent="-374650" lvl="1" marL="914400" rtl="0" algn="l">
              <a:spcBef>
                <a:spcPts val="0"/>
              </a:spcBef>
              <a:spcAft>
                <a:spcPts val="0"/>
              </a:spcAft>
              <a:buSzPts val="2300"/>
              <a:buChar char="-"/>
            </a:pPr>
            <a:r>
              <a:rPr lang="pt-BR">
                <a:solidFill>
                  <a:schemeClr val="dk1"/>
                </a:solidFill>
              </a:rPr>
              <a:t>O</a:t>
            </a:r>
            <a:r>
              <a:rPr lang="pt-BR" sz="1400">
                <a:solidFill>
                  <a:schemeClr val="dk1"/>
                </a:solidFill>
              </a:rPr>
              <a:t> nó intermediário B ocupe o lugar de A, </a:t>
            </a:r>
            <a:endParaRPr>
              <a:solidFill>
                <a:schemeClr val="dk1"/>
              </a:solidFill>
            </a:endParaRPr>
          </a:p>
          <a:p>
            <a:pPr indent="-374650" lvl="1" marL="914400" rtl="0" algn="l">
              <a:spcBef>
                <a:spcPts val="0"/>
              </a:spcBef>
              <a:spcAft>
                <a:spcPts val="0"/>
              </a:spcAft>
              <a:buSzPts val="2300"/>
              <a:buChar char="-"/>
            </a:pPr>
            <a:r>
              <a:rPr lang="pt-BR" sz="1400">
                <a:solidFill>
                  <a:schemeClr val="dk1"/>
                </a:solidFill>
              </a:rPr>
              <a:t>A se torne a subárvore direita de B, </a:t>
            </a:r>
            <a:endParaRPr sz="1400">
              <a:solidFill>
                <a:schemeClr val="dk1"/>
              </a:solidFill>
            </a:endParaRPr>
          </a:p>
          <a:p>
            <a:pPr indent="-374650" lvl="1" marL="914400" rtl="0" algn="l">
              <a:spcBef>
                <a:spcPts val="0"/>
              </a:spcBef>
              <a:spcAft>
                <a:spcPts val="0"/>
              </a:spcAft>
              <a:buSzPts val="2300"/>
              <a:buChar char="-"/>
            </a:pPr>
            <a:r>
              <a:rPr lang="pt-BR" sz="1400">
                <a:solidFill>
                  <a:schemeClr val="dk1"/>
                </a:solidFill>
              </a:rPr>
              <a:t>e a subárvore à direita de B se torne a subárvore à esquerda de A.</a:t>
            </a:r>
            <a:endParaRPr sz="1400">
              <a:solidFill>
                <a:schemeClr val="dk1"/>
              </a:solidFill>
            </a:endParaRPr>
          </a:p>
        </p:txBody>
      </p:sp>
      <p:pic>
        <p:nvPicPr>
          <p:cNvPr id="195" name="Google Shape;19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1250" y="3152250"/>
            <a:ext cx="1979525" cy="190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4"/>
          <p:cNvSpPr txBox="1"/>
          <p:nvPr>
            <p:ph type="title"/>
          </p:nvPr>
        </p:nvSpPr>
        <p:spPr>
          <a:xfrm>
            <a:off x="311700" y="1846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Árvore AVL - Rotação LL</a:t>
            </a:r>
            <a:endParaRPr/>
          </a:p>
        </p:txBody>
      </p:sp>
      <p:sp>
        <p:nvSpPr>
          <p:cNvPr id="201" name="Google Shape;201;p34"/>
          <p:cNvSpPr txBox="1"/>
          <p:nvPr>
            <p:ph idx="1" type="body"/>
          </p:nvPr>
        </p:nvSpPr>
        <p:spPr>
          <a:xfrm>
            <a:off x="140725" y="757375"/>
            <a:ext cx="8471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-"/>
            </a:pPr>
            <a:r>
              <a:rPr lang="pt-BR" sz="1400">
                <a:solidFill>
                  <a:schemeClr val="dk1"/>
                </a:solidFill>
              </a:rPr>
              <a:t>A rotação LL, ou rotação simples à direita, </a:t>
            </a:r>
            <a:r>
              <a:rPr b="1" lang="pt-BR" sz="1400">
                <a:solidFill>
                  <a:schemeClr val="dk1"/>
                </a:solidFill>
              </a:rPr>
              <a:t>ocorre quando um novo nó é inserido na subárvore da esquerda do filho esquerdo de A</a:t>
            </a:r>
            <a:r>
              <a:rPr lang="pt-BR" sz="1400">
                <a:solidFill>
                  <a:schemeClr val="dk1"/>
                </a:solidFill>
              </a:rPr>
              <a:t>, que é o nó desbalanceado. Neste caso, é necessário fazer uma rotação à direita, de modo que o nó intermediário B ocupe o lugar de A, e A se torne a subárvore direita de B, e a subárvore à direita de B se torne a subárvore à esquerda de A.</a:t>
            </a:r>
            <a:endParaRPr sz="1400">
              <a:solidFill>
                <a:schemeClr val="dk1"/>
              </a:solidFill>
            </a:endParaRPr>
          </a:p>
        </p:txBody>
      </p:sp>
      <p:pic>
        <p:nvPicPr>
          <p:cNvPr id="202" name="Google Shape;20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153406"/>
            <a:ext cx="9144000" cy="29900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5"/>
          <p:cNvSpPr txBox="1"/>
          <p:nvPr>
            <p:ph type="title"/>
          </p:nvPr>
        </p:nvSpPr>
        <p:spPr>
          <a:xfrm>
            <a:off x="311700" y="1846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Árvore AVL - Rotação LL</a:t>
            </a:r>
            <a:endParaRPr/>
          </a:p>
        </p:txBody>
      </p:sp>
      <p:sp>
        <p:nvSpPr>
          <p:cNvPr id="208" name="Google Shape;208;p35"/>
          <p:cNvSpPr txBox="1"/>
          <p:nvPr>
            <p:ph idx="1" type="body"/>
          </p:nvPr>
        </p:nvSpPr>
        <p:spPr>
          <a:xfrm>
            <a:off x="140725" y="757375"/>
            <a:ext cx="8471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-"/>
            </a:pPr>
            <a:r>
              <a:rPr lang="pt-BR" sz="1400">
                <a:solidFill>
                  <a:schemeClr val="dk1"/>
                </a:solidFill>
              </a:rPr>
              <a:t>A rotação LL, ou rotação simples à direita, </a:t>
            </a:r>
            <a:r>
              <a:rPr b="1" lang="pt-BR" sz="1400">
                <a:solidFill>
                  <a:schemeClr val="dk1"/>
                </a:solidFill>
              </a:rPr>
              <a:t>ocorre quando um novo nó é inserido na subárvore da esquerda do filho esquerdo de A</a:t>
            </a:r>
            <a:r>
              <a:rPr lang="pt-BR" sz="1400">
                <a:solidFill>
                  <a:schemeClr val="dk1"/>
                </a:solidFill>
              </a:rPr>
              <a:t>, que é o nó desbalanceado. Neste caso, é necessário fazer uma rotação à direita, de modo que o nó intermediário B ocupe o lugar de A, e A se torne a subárvore direita de B</a:t>
            </a:r>
            <a:endParaRPr sz="1400">
              <a:solidFill>
                <a:schemeClr val="dk1"/>
              </a:solidFill>
            </a:endParaRPr>
          </a:p>
        </p:txBody>
      </p:sp>
      <p:pic>
        <p:nvPicPr>
          <p:cNvPr id="209" name="Google Shape;20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993300"/>
            <a:ext cx="8703850" cy="3263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6"/>
          <p:cNvSpPr txBox="1"/>
          <p:nvPr>
            <p:ph type="title"/>
          </p:nvPr>
        </p:nvSpPr>
        <p:spPr>
          <a:xfrm>
            <a:off x="311700" y="184675"/>
            <a:ext cx="2974200" cy="333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Árvore AVL - Rotação LL</a:t>
            </a:r>
            <a:endParaRPr/>
          </a:p>
        </p:txBody>
      </p:sp>
      <p:sp>
        <p:nvSpPr>
          <p:cNvPr id="215" name="Google Shape;215;p36"/>
          <p:cNvSpPr txBox="1"/>
          <p:nvPr>
            <p:ph idx="1" type="body"/>
          </p:nvPr>
        </p:nvSpPr>
        <p:spPr>
          <a:xfrm>
            <a:off x="140725" y="757375"/>
            <a:ext cx="8471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</p:txBody>
      </p:sp>
      <p:pic>
        <p:nvPicPr>
          <p:cNvPr id="216" name="Google Shape;21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67074" y="0"/>
            <a:ext cx="589175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73375" y="2865875"/>
            <a:ext cx="3333474" cy="81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7"/>
          <p:cNvSpPr txBox="1"/>
          <p:nvPr>
            <p:ph type="title"/>
          </p:nvPr>
        </p:nvSpPr>
        <p:spPr>
          <a:xfrm>
            <a:off x="311700" y="184675"/>
            <a:ext cx="7927800" cy="333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Árvore AVL - Rotação RR</a:t>
            </a:r>
            <a:endParaRPr/>
          </a:p>
        </p:txBody>
      </p:sp>
      <p:sp>
        <p:nvSpPr>
          <p:cNvPr id="223" name="Google Shape;223;p37"/>
          <p:cNvSpPr txBox="1"/>
          <p:nvPr>
            <p:ph idx="1" type="body"/>
          </p:nvPr>
        </p:nvSpPr>
        <p:spPr>
          <a:xfrm>
            <a:off x="140725" y="757375"/>
            <a:ext cx="8471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pt-BR" sz="1600">
                <a:solidFill>
                  <a:schemeClr val="dk1"/>
                </a:solidFill>
              </a:rPr>
              <a:t>A rotação RR (right-right insertion), ou rotação simples à esquerda, ocorre quando um </a:t>
            </a:r>
            <a:r>
              <a:rPr b="1" lang="pt-BR" sz="1600">
                <a:solidFill>
                  <a:schemeClr val="dk1"/>
                </a:solidFill>
              </a:rPr>
              <a:t>novo nó é inserido na subárvore da direita do filho direito de A</a:t>
            </a:r>
            <a:r>
              <a:rPr lang="pt-BR" sz="1600">
                <a:solidFill>
                  <a:schemeClr val="dk1"/>
                </a:solidFill>
              </a:rPr>
              <a:t>, que é o nó desbalanceado. 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pt-BR" sz="1600">
                <a:solidFill>
                  <a:schemeClr val="dk1"/>
                </a:solidFill>
              </a:rPr>
              <a:t>Neste caso, é necessário fazer uma rotação à esquerda, de modo que:</a:t>
            </a:r>
            <a:endParaRPr sz="1600">
              <a:solidFill>
                <a:schemeClr val="dk1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pt-BR" sz="1600">
                <a:solidFill>
                  <a:schemeClr val="dk1"/>
                </a:solidFill>
              </a:rPr>
              <a:t>o nó intermediário B ocupe o lugar de A, </a:t>
            </a:r>
            <a:endParaRPr sz="1600">
              <a:solidFill>
                <a:schemeClr val="dk1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pt-BR" sz="1600">
                <a:solidFill>
                  <a:schemeClr val="dk1"/>
                </a:solidFill>
              </a:rPr>
              <a:t>A se torne a subárvore esquerda de B</a:t>
            </a:r>
            <a:endParaRPr sz="1600">
              <a:solidFill>
                <a:schemeClr val="dk1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pt-BR" sz="1600">
                <a:solidFill>
                  <a:schemeClr val="dk1"/>
                </a:solidFill>
              </a:rPr>
              <a:t>a sub-arvore à esquerda de B se torne a subárvore à direita de A</a:t>
            </a:r>
            <a:endParaRPr sz="16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</p:txBody>
      </p:sp>
      <p:pic>
        <p:nvPicPr>
          <p:cNvPr id="224" name="Google Shape;22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4725" y="2803075"/>
            <a:ext cx="7268450" cy="2340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8"/>
          <p:cNvSpPr txBox="1"/>
          <p:nvPr>
            <p:ph type="title"/>
          </p:nvPr>
        </p:nvSpPr>
        <p:spPr>
          <a:xfrm>
            <a:off x="311700" y="184675"/>
            <a:ext cx="7927800" cy="333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Árvore AVL - Rotação RR</a:t>
            </a:r>
            <a:endParaRPr/>
          </a:p>
        </p:txBody>
      </p:sp>
      <p:sp>
        <p:nvSpPr>
          <p:cNvPr id="230" name="Google Shape;230;p38"/>
          <p:cNvSpPr txBox="1"/>
          <p:nvPr>
            <p:ph idx="1" type="body"/>
          </p:nvPr>
        </p:nvSpPr>
        <p:spPr>
          <a:xfrm>
            <a:off x="140725" y="757375"/>
            <a:ext cx="8471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</p:txBody>
      </p:sp>
      <p:pic>
        <p:nvPicPr>
          <p:cNvPr id="231" name="Google Shape;23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95978"/>
            <a:ext cx="9144000" cy="34381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9"/>
          <p:cNvSpPr txBox="1"/>
          <p:nvPr>
            <p:ph type="title"/>
          </p:nvPr>
        </p:nvSpPr>
        <p:spPr>
          <a:xfrm>
            <a:off x="311700" y="184675"/>
            <a:ext cx="2763000" cy="333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Árvore AVL - Rotação RR</a:t>
            </a:r>
            <a:endParaRPr/>
          </a:p>
        </p:txBody>
      </p:sp>
      <p:sp>
        <p:nvSpPr>
          <p:cNvPr id="237" name="Google Shape;237;p39"/>
          <p:cNvSpPr txBox="1"/>
          <p:nvPr>
            <p:ph idx="1" type="body"/>
          </p:nvPr>
        </p:nvSpPr>
        <p:spPr>
          <a:xfrm>
            <a:off x="140725" y="757375"/>
            <a:ext cx="8471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</p:txBody>
      </p:sp>
      <p:pic>
        <p:nvPicPr>
          <p:cNvPr id="238" name="Google Shape;23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25556" y="0"/>
            <a:ext cx="5818440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pt-BR"/>
              <a:t>Árvore AVL - Rotação LR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4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 rotação LR, ou rotação dupla à direita, ocorre quando um novo nó é inserido na subárvore da direita do filho esquerdo de A, que é o nó desbalanceado.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/>
              <a:t>Neste caso, é necessário fazer uma rotação dupla, de modo que 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pt-BR"/>
              <a:t>C se torne o pai dos nós A (filho da direita) e B (filho da esquerda)</a:t>
            </a:r>
            <a:endParaRPr/>
          </a:p>
        </p:txBody>
      </p:sp>
      <p:pic>
        <p:nvPicPr>
          <p:cNvPr id="245" name="Google Shape;24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1675" y="2870895"/>
            <a:ext cx="2902949" cy="227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Árvore AVL - Rotação LR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41"/>
          <p:cNvSpPr txBox="1"/>
          <p:nvPr>
            <p:ph idx="1" type="body"/>
          </p:nvPr>
        </p:nvSpPr>
        <p:spPr>
          <a:xfrm>
            <a:off x="311700" y="1152475"/>
            <a:ext cx="4803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 rotação LR, ou rotação dupla à direita, ocorre quando um novo nó é inserido na subárvore da direita do filho esquerdo de A, que é o nó desbalanceado.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/>
              <a:t>Neste caso, é necessário fazer uma rotação dupla, de modo que 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pt-BR"/>
              <a:t>C se torne o pai dos nós A (filho da direita) e B (filho da esquerda)</a:t>
            </a:r>
            <a:endParaRPr/>
          </a:p>
        </p:txBody>
      </p:sp>
      <p:pic>
        <p:nvPicPr>
          <p:cNvPr id="252" name="Google Shape;25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44644" y="0"/>
            <a:ext cx="3599362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Altura e nível da árvore</a:t>
            </a:r>
            <a:endParaRPr/>
          </a:p>
        </p:txBody>
      </p:sp>
      <p:sp>
        <p:nvSpPr>
          <p:cNvPr id="67" name="Google Shape;67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●"/>
            </a:pPr>
            <a:r>
              <a:rPr lang="pt-BR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 nível é dado pelo número de arestas que existem no caminho entre esse nó e a raiz</a:t>
            </a:r>
            <a:endParaRPr sz="2300"/>
          </a:p>
        </p:txBody>
      </p:sp>
      <p:pic>
        <p:nvPicPr>
          <p:cNvPr id="68" name="Google Shape;6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296399"/>
            <a:ext cx="9144000" cy="28163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Árvore AVL - Rotação LR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42"/>
          <p:cNvSpPr txBox="1"/>
          <p:nvPr>
            <p:ph idx="1" type="body"/>
          </p:nvPr>
        </p:nvSpPr>
        <p:spPr>
          <a:xfrm>
            <a:off x="311700" y="1152475"/>
            <a:ext cx="8413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pt-BR"/>
              <a:t>As rotações duplas podem ser implementadas utilizando duas rotações simples:</a:t>
            </a:r>
            <a:endParaRPr/>
          </a:p>
        </p:txBody>
      </p:sp>
      <p:pic>
        <p:nvPicPr>
          <p:cNvPr id="259" name="Google Shape;25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752906"/>
            <a:ext cx="9144000" cy="18470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Árvore AVL - Rotação LR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43"/>
          <p:cNvSpPr txBox="1"/>
          <p:nvPr>
            <p:ph idx="1" type="body"/>
          </p:nvPr>
        </p:nvSpPr>
        <p:spPr>
          <a:xfrm>
            <a:off x="311700" y="1152475"/>
            <a:ext cx="8413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66" name="Google Shape;266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1993" y="0"/>
            <a:ext cx="4422615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Árvore AVL - Rotação RL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44"/>
          <p:cNvSpPr txBox="1"/>
          <p:nvPr>
            <p:ph idx="1" type="body"/>
          </p:nvPr>
        </p:nvSpPr>
        <p:spPr>
          <a:xfrm>
            <a:off x="311700" y="1152475"/>
            <a:ext cx="8413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</a:t>
            </a:r>
            <a:r>
              <a:rPr b="1" lang="pt-BR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rotação RL</a:t>
            </a:r>
            <a:r>
              <a:rPr lang="pt-BR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ou </a:t>
            </a:r>
            <a:r>
              <a:rPr b="1" lang="pt-BR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rotação dupla </a:t>
            </a:r>
            <a:r>
              <a:rPr lang="pt-BR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à</a:t>
            </a:r>
            <a:r>
              <a:rPr b="1" lang="pt-BR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esquerda</a:t>
            </a:r>
            <a:r>
              <a:rPr lang="pt-BR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ocorre quando um novo nó é inserido na subárvore da </a:t>
            </a:r>
            <a:r>
              <a:rPr b="1" lang="pt-BR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esquerda</a:t>
            </a:r>
            <a:r>
              <a:rPr lang="pt-BR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do filho </a:t>
            </a:r>
            <a:r>
              <a:rPr b="1" lang="pt-BR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direito</a:t>
            </a:r>
            <a:r>
              <a:rPr lang="pt-BR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de </a:t>
            </a:r>
            <a:r>
              <a:rPr b="1" lang="pt-BR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lang="pt-BR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que é o nó desbalanceado. Neste caso, é necessário fazer uma </a:t>
            </a:r>
            <a:r>
              <a:rPr b="1" lang="pt-BR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rotação dupla</a:t>
            </a:r>
            <a:r>
              <a:rPr lang="pt-BR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de modo que o nó </a:t>
            </a:r>
            <a:r>
              <a:rPr b="1" lang="pt-BR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</a:t>
            </a:r>
            <a:r>
              <a:rPr lang="pt-BR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se torne o pai dos nós </a:t>
            </a:r>
            <a:r>
              <a:rPr b="1" lang="pt-BR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lang="pt-BR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(filho da esquerda) e </a:t>
            </a:r>
            <a:r>
              <a:rPr b="1" lang="pt-BR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r>
              <a:rPr lang="pt-BR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(filho da direita).</a:t>
            </a:r>
            <a:endParaRPr/>
          </a:p>
        </p:txBody>
      </p:sp>
      <p:pic>
        <p:nvPicPr>
          <p:cNvPr id="273" name="Google Shape;273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95575" y="2203323"/>
            <a:ext cx="2988225" cy="2940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Árvore AVL - Rotação RL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45"/>
          <p:cNvSpPr txBox="1"/>
          <p:nvPr>
            <p:ph idx="1" type="body"/>
          </p:nvPr>
        </p:nvSpPr>
        <p:spPr>
          <a:xfrm>
            <a:off x="311700" y="1152475"/>
            <a:ext cx="4318200" cy="390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</a:t>
            </a:r>
            <a:r>
              <a:rPr b="1" lang="pt-BR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rotação RL</a:t>
            </a:r>
            <a:r>
              <a:rPr lang="pt-BR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ou </a:t>
            </a:r>
            <a:r>
              <a:rPr b="1" lang="pt-BR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rotação dupla </a:t>
            </a:r>
            <a:r>
              <a:rPr lang="pt-BR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à</a:t>
            </a:r>
            <a:r>
              <a:rPr b="1" lang="pt-BR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esquerda</a:t>
            </a:r>
            <a:r>
              <a:rPr lang="pt-BR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ocorre quando um novo nó é inserido na subárvore da </a:t>
            </a:r>
            <a:r>
              <a:rPr b="1" lang="pt-BR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esquerda</a:t>
            </a:r>
            <a:r>
              <a:rPr lang="pt-BR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do filho </a:t>
            </a:r>
            <a:r>
              <a:rPr b="1" lang="pt-BR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direito</a:t>
            </a:r>
            <a:r>
              <a:rPr lang="pt-BR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de </a:t>
            </a:r>
            <a:r>
              <a:rPr b="1" lang="pt-BR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lang="pt-BR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que é o nó desbalanceado. Neste caso, é necessário fazer uma </a:t>
            </a:r>
            <a:r>
              <a:rPr b="1" lang="pt-BR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rotação dupla</a:t>
            </a:r>
            <a:r>
              <a:rPr lang="pt-BR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de modo que o nó </a:t>
            </a:r>
            <a:r>
              <a:rPr b="1" lang="pt-BR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</a:t>
            </a:r>
            <a:r>
              <a:rPr lang="pt-BR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se torne o pai dos nós </a:t>
            </a:r>
            <a:r>
              <a:rPr b="1" lang="pt-BR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lang="pt-BR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(filho da esquerda) e </a:t>
            </a:r>
            <a:r>
              <a:rPr b="1" lang="pt-BR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r>
              <a:rPr lang="pt-BR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(filho da direita).</a:t>
            </a:r>
            <a:endParaRPr/>
          </a:p>
        </p:txBody>
      </p:sp>
      <p:pic>
        <p:nvPicPr>
          <p:cNvPr id="280" name="Google Shape;280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45483" y="0"/>
            <a:ext cx="3716134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Árvore AVL - Rotação RL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46"/>
          <p:cNvSpPr txBox="1"/>
          <p:nvPr>
            <p:ph idx="1" type="body"/>
          </p:nvPr>
        </p:nvSpPr>
        <p:spPr>
          <a:xfrm>
            <a:off x="311700" y="1152475"/>
            <a:ext cx="8378100" cy="390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Implementação são duas rotações simples: uma rotação LL aplicada no filho da direita do nó A (nó B) e uma rotação RR aplicada no nó A</a:t>
            </a:r>
            <a:endParaRPr/>
          </a:p>
        </p:txBody>
      </p:sp>
      <p:pic>
        <p:nvPicPr>
          <p:cNvPr id="287" name="Google Shape;287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2225" y="2750428"/>
            <a:ext cx="9144000" cy="18379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Árvore AVL - Rotação RL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3" name="Google Shape;293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5656" y="-28150"/>
            <a:ext cx="4307790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Árvore AVL - Rotação RL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48"/>
          <p:cNvSpPr txBox="1"/>
          <p:nvPr/>
        </p:nvSpPr>
        <p:spPr>
          <a:xfrm>
            <a:off x="211100" y="1245425"/>
            <a:ext cx="8724900" cy="24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273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700">
                <a:solidFill>
                  <a:schemeClr val="dk1"/>
                </a:solidFill>
              </a:rPr>
              <a:t>Implementação: Quando usar cada tipo de rotação?</a:t>
            </a:r>
            <a:endParaRPr sz="1700">
              <a:solidFill>
                <a:schemeClr val="dk1"/>
              </a:solidFill>
            </a:endParaRPr>
          </a:p>
          <a:p>
            <a:pPr indent="0" lvl="0" marL="457200" rtl="0" algn="just">
              <a:lnSpc>
                <a:spcPct val="1273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pt-BR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Quando os sinais do nó </a:t>
            </a:r>
            <a:r>
              <a:rPr b="1" lang="pt-BR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lang="pt-BR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e do nó </a:t>
            </a:r>
            <a:r>
              <a:rPr b="1" lang="pt-BR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r>
              <a:rPr lang="pt-BR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são iguais, a rotação é </a:t>
            </a:r>
            <a:r>
              <a:rPr b="1" lang="pt-BR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simples</a:t>
            </a:r>
            <a:r>
              <a:rPr lang="pt-BR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</a:t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just">
              <a:lnSpc>
                <a:spcPct val="127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Além disso, se os sinais são iguais e negativos, a rotação é à esquerda (RR); senão, é uma rotação à direita (LL).</a:t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just">
              <a:lnSpc>
                <a:spcPct val="1273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Nas rotações duplas, os sinais do nó </a:t>
            </a:r>
            <a:r>
              <a:rPr b="1" lang="pt-BR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lang="pt-BR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e do nó </a:t>
            </a:r>
            <a:r>
              <a:rPr b="1" lang="pt-BR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r>
              <a:rPr lang="pt-BR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são diferentes. Se o sinal de </a:t>
            </a:r>
            <a:r>
              <a:rPr b="1" lang="pt-BR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lang="pt-BR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é positivo, a rotação é dupla à direita (LR); senão, é uma rotação dupla à esquerda (RL).</a:t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Árvore AVL - Rotação RL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5" name="Google Shape;305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845600"/>
            <a:ext cx="8839201" cy="20032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Árvore AVL - Inserção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50"/>
          <p:cNvSpPr txBox="1"/>
          <p:nvPr/>
        </p:nvSpPr>
        <p:spPr>
          <a:xfrm>
            <a:off x="154800" y="1273550"/>
            <a:ext cx="7655400" cy="34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Inserir um novo nó em uma árvore AVL é uma tarefa bastante simples. Basicamente, o que temos que fazer é alocar espaço para o novo nó e procurar a sua posição na árvore usando o seguinte conjunto de passos: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•Primeiro, compare o valor a ser inserido com a raiz.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•Se o valor for menor do que a raiz: vá para a subárvore da esquerda.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•Se o valor for maior do que a raiz: vá para a subárvore da direita.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•Aplique o método recursivamente (pode ser feito sem recursão) até chegar a um nó folha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•Verifique a necessidade de aplicar alguma das rotações (pelo FB)…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Árvore AVL - Inserção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51"/>
          <p:cNvSpPr txBox="1"/>
          <p:nvPr/>
        </p:nvSpPr>
        <p:spPr>
          <a:xfrm>
            <a:off x="154800" y="1273550"/>
            <a:ext cx="7655400" cy="38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pt-BR">
                <a:solidFill>
                  <a:schemeClr val="dk1"/>
                </a:solidFill>
              </a:rPr>
              <a:t>Se a chamada recursiva da função foi feita para a subárvore esquerda do nó atual, devemos escolher entre a rotação LL e a rotação LR :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pt-BR">
                <a:solidFill>
                  <a:schemeClr val="dk1"/>
                </a:solidFill>
              </a:rPr>
              <a:t>Se o valor inserido for menor do que o valor do filho à esquerda de atual, isso significa que o valor foi inserido na subárvore esquerda do filho esquerdo de atual: rotação LL.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pt-BR">
                <a:solidFill>
                  <a:schemeClr val="dk1"/>
                </a:solidFill>
              </a:rPr>
              <a:t>Caso contrário, o valor foi inserido na subárvore direita do filho esquerdo de atual: rotação LR.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pt-BR">
                <a:solidFill>
                  <a:schemeClr val="dk1"/>
                </a:solidFill>
              </a:rPr>
              <a:t>Se a chamada recursiva da função foi feita para a subárvore direita do nó atual, devemos escolher entre a rotação RR e a rotação RL: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pt-BR">
                <a:solidFill>
                  <a:schemeClr val="dk1"/>
                </a:solidFill>
              </a:rPr>
              <a:t>Se o valor inserido for maior do que o valor do filho à direita de atual, isso significa que o valor foi inserido na subárvore direita do filho direito de atual: rotação RR.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pt-BR">
                <a:solidFill>
                  <a:schemeClr val="dk1"/>
                </a:solidFill>
              </a:rPr>
              <a:t>Caso contrário, o valor foi inserido na subárvore esquerda do filho direito de atual: rotação RL 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/>
          <p:nvPr>
            <p:ph type="title"/>
          </p:nvPr>
        </p:nvSpPr>
        <p:spPr>
          <a:xfrm>
            <a:off x="192075" y="1213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Árvore Binária</a:t>
            </a:r>
            <a:endParaRPr/>
          </a:p>
        </p:txBody>
      </p:sp>
      <p:sp>
        <p:nvSpPr>
          <p:cNvPr id="74" name="Google Shape;74;p16"/>
          <p:cNvSpPr txBox="1"/>
          <p:nvPr>
            <p:ph idx="1" type="body"/>
          </p:nvPr>
        </p:nvSpPr>
        <p:spPr>
          <a:xfrm>
            <a:off x="121725" y="1098063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Uma árvore binária é um tipo especial de árvore em que cada nó pode possuir nenhuma, uma ou no máximo </a:t>
            </a:r>
            <a:r>
              <a:rPr b="1" lang="pt-BR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duas</a:t>
            </a:r>
            <a:r>
              <a:rPr lang="pt-BR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subárvores: a subárvore da </a:t>
            </a:r>
            <a:r>
              <a:rPr b="1" lang="pt-BR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esquerda</a:t>
            </a:r>
            <a:r>
              <a:rPr lang="pt-BR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e a da </a:t>
            </a:r>
            <a:r>
              <a:rPr b="1" lang="pt-BR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direita</a:t>
            </a:r>
            <a:r>
              <a:rPr lang="pt-BR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Caso o nó possua nenhuma subárvore, este será um nó </a:t>
            </a:r>
            <a:r>
              <a:rPr b="1" lang="pt-BR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folha</a:t>
            </a:r>
            <a:r>
              <a:rPr lang="pt-BR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</a:t>
            </a:r>
            <a:endParaRPr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5" name="Google Shape;7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5175" y="2189994"/>
            <a:ext cx="9144000" cy="2953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Exemplo: Inserção:</a:t>
            </a:r>
            <a:endParaRPr/>
          </a:p>
        </p:txBody>
      </p:sp>
      <p:sp>
        <p:nvSpPr>
          <p:cNvPr id="323" name="Google Shape;323;p5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24" name="Google Shape;324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59587" y="0"/>
            <a:ext cx="4684425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91801" y="0"/>
            <a:ext cx="565219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Exemplo: Inserção:</a:t>
            </a:r>
            <a:endParaRPr/>
          </a:p>
        </p:txBody>
      </p:sp>
      <p:sp>
        <p:nvSpPr>
          <p:cNvPr id="331" name="Google Shape;331;p5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32" name="Google Shape;332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59587" y="0"/>
            <a:ext cx="4684425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Código: Inserção</a:t>
            </a:r>
            <a:endParaRPr/>
          </a:p>
        </p:txBody>
      </p:sp>
      <p:sp>
        <p:nvSpPr>
          <p:cNvPr id="338" name="Google Shape;338;p5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39" name="Google Shape;339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300" y="1287702"/>
            <a:ext cx="4944701" cy="256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92250" y="1287688"/>
            <a:ext cx="4651749" cy="3589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Árvore AVL - Remoção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55"/>
          <p:cNvSpPr txBox="1"/>
          <p:nvPr/>
        </p:nvSpPr>
        <p:spPr>
          <a:xfrm>
            <a:off x="154800" y="1273550"/>
            <a:ext cx="76554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Precisamos procurar o nó a ser removido da árvore, o qual pode ser um nó folha ou um nó interno (que pode ser a raiz), com um ou dois filhos.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Se este for um nó interno, é preciso reorganizar a árvore para que ela continue sendo uma árvore binária de busca.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Terminada a remoção, é preciso também corrigir o balanceamento da árvore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Árvore AVL - Remoção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p56"/>
          <p:cNvSpPr txBox="1"/>
          <p:nvPr/>
        </p:nvSpPr>
        <p:spPr>
          <a:xfrm>
            <a:off x="154800" y="1273550"/>
            <a:ext cx="76554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Podemos descrever o processo de busca e remoção de um nó com o seguinte conjunto de passos para busca: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•Primeiro, compare o valor a ser removido com a raiz.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•Se o valor for menor do que a raiz: vá para a subárvore da esquerda.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•Se o valor for maior do que a raiz: vá para a subárvore da direita.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•Aplique o método recursivamente até encontrar o nó que contenha esse valor ou um ponteiro NULL (valor não existe na árvore).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Árvore AVL - Remoção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57"/>
          <p:cNvSpPr txBox="1"/>
          <p:nvPr/>
        </p:nvSpPr>
        <p:spPr>
          <a:xfrm>
            <a:off x="154800" y="1273550"/>
            <a:ext cx="7655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59" name="Google Shape;359;p57"/>
          <p:cNvSpPr txBox="1"/>
          <p:nvPr/>
        </p:nvSpPr>
        <p:spPr>
          <a:xfrm>
            <a:off x="213425" y="1445950"/>
            <a:ext cx="8619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Idéia geral: Realizar a remoção, recalcular FB, fazer rotações que forem necessárias</a:t>
            </a:r>
            <a:endParaRPr/>
          </a:p>
        </p:txBody>
      </p:sp>
      <p:sp>
        <p:nvSpPr>
          <p:cNvPr id="360" name="Google Shape;360;p57"/>
          <p:cNvSpPr txBox="1"/>
          <p:nvPr/>
        </p:nvSpPr>
        <p:spPr>
          <a:xfrm>
            <a:off x="530700" y="2022800"/>
            <a:ext cx="83451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1. fazer busca do nodo que contem a chave a ser removida (noK)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2. se noK for uma folha então remover noK, caso contrário: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- encontrar o nó </a:t>
            </a:r>
            <a:r>
              <a:rPr lang="pt-BR">
                <a:solidFill>
                  <a:schemeClr val="dk1"/>
                </a:solidFill>
              </a:rPr>
              <a:t>(noRem)</a:t>
            </a:r>
            <a:r>
              <a:rPr lang="pt-BR"/>
              <a:t> com maior chave na subárvore esquerda (alternativamente, menor chave na subárvore direita)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- remover noRem da árvore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- substituir a chave em noK pela chave em noRem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Árvore AVL - Remoção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p58"/>
          <p:cNvSpPr txBox="1"/>
          <p:nvPr/>
        </p:nvSpPr>
        <p:spPr>
          <a:xfrm>
            <a:off x="154800" y="1273550"/>
            <a:ext cx="7655400" cy="42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pt-BR" sz="1600">
                <a:solidFill>
                  <a:schemeClr val="dk1"/>
                </a:solidFill>
              </a:rPr>
              <a:t>A remoção de um nó da árvore AVL é exatamente igual à remoção na árvore binária de busca. </a:t>
            </a:r>
            <a:endParaRPr sz="1600">
              <a:solidFill>
                <a:schemeClr val="dk1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pt-BR" sz="1600">
                <a:solidFill>
                  <a:schemeClr val="dk1"/>
                </a:solidFill>
              </a:rPr>
              <a:t>No entanto, uma vez removido o nó, começam a surgir as diferenças entre uma simples árvore binária de busca e uma árvore AVL.</a:t>
            </a:r>
            <a:endParaRPr sz="1600">
              <a:solidFill>
                <a:schemeClr val="dk1"/>
              </a:solidFill>
            </a:endParaRPr>
          </a:p>
          <a:p>
            <a:pPr indent="-3746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○"/>
            </a:pPr>
            <a:r>
              <a:rPr lang="pt-BR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Uma vez removido, devemos voltar pelo caminho percorrido e calcular o fator de balanceamento de cada um dos nós e, se necessário, aplicar uma das quatro rotações para restabelecer o balanceamento da árvore.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○"/>
            </a:pPr>
            <a:r>
              <a:rPr lang="pt-BR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Para balancear a árvore após a remoção de um nó, valem as mesmas regras da inserção, com uma diferença: 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■"/>
            </a:pPr>
            <a:r>
              <a:rPr lang="pt-BR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remover um nó da subárvore da esquerda equivale a inserções na subárvore da direita.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■"/>
            </a:pPr>
            <a:r>
              <a:rPr lang="pt-BR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remover um nó da subárvore da direita equivale a inserções na subárvore da esquerda.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Árvore AVL - Remoção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p59"/>
          <p:cNvSpPr txBox="1"/>
          <p:nvPr/>
        </p:nvSpPr>
        <p:spPr>
          <a:xfrm>
            <a:off x="154800" y="1273550"/>
            <a:ext cx="7655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73" name="Google Shape;373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9800" y="1066700"/>
            <a:ext cx="4847563" cy="407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Árvore AVL - Remoção (ex1)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p60"/>
          <p:cNvSpPr txBox="1"/>
          <p:nvPr/>
        </p:nvSpPr>
        <p:spPr>
          <a:xfrm>
            <a:off x="154800" y="1273550"/>
            <a:ext cx="7655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80" name="Google Shape;380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5625" y="1273550"/>
            <a:ext cx="4810350" cy="385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6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pt-BR"/>
              <a:t>Árvore AVL - Remoção</a:t>
            </a:r>
            <a:endParaRPr/>
          </a:p>
        </p:txBody>
      </p:sp>
      <p:sp>
        <p:nvSpPr>
          <p:cNvPr id="386" name="Google Shape;386;p6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/>
              <a:t>Atividade: Remova, na ordem, os nós 4, 8, 6 e 5 da árvore abaixo, desenhando a árvore resultante de cada remoção e descrevendo as rotações utilizadas.</a:t>
            </a:r>
            <a:endParaRPr/>
          </a:p>
        </p:txBody>
      </p:sp>
      <p:pic>
        <p:nvPicPr>
          <p:cNvPr id="387" name="Google Shape;387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7350" y="2343150"/>
            <a:ext cx="5629275" cy="2800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Tipos de Árvore</a:t>
            </a:r>
            <a:endParaRPr/>
          </a:p>
        </p:txBody>
      </p:sp>
      <p:sp>
        <p:nvSpPr>
          <p:cNvPr id="81" name="Google Shape;81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Font typeface="Times New Roman"/>
              <a:buChar char="○"/>
            </a:pPr>
            <a:r>
              <a:rPr lang="pt-BR" sz="16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Árvore binária.</a:t>
            </a:r>
            <a:endParaRPr sz="160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Font typeface="Times New Roman"/>
              <a:buChar char="○"/>
            </a:pPr>
            <a:r>
              <a:rPr lang="pt-BR" sz="16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Árvore AVL.</a:t>
            </a:r>
            <a:endParaRPr sz="160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○"/>
            </a:pPr>
            <a:r>
              <a:rPr lang="pt-BR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Árvore rubro-negra.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○"/>
            </a:pPr>
            <a:r>
              <a:rPr lang="pt-BR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Árvore B, B+ e B*.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○"/>
            </a:pPr>
            <a:r>
              <a:rPr lang="pt-BR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Árvore 2-3.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○"/>
            </a:pPr>
            <a:r>
              <a:rPr lang="pt-BR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Árvore 2-3-4.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○"/>
            </a:pPr>
            <a:r>
              <a:rPr lang="pt-BR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Quadtree.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○"/>
            </a:pPr>
            <a:r>
              <a:rPr lang="pt-BR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Octree.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○"/>
            </a:pPr>
            <a:r>
              <a:rPr lang="pt-BR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etc.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9144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6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Remoção: Remove 4</a:t>
            </a:r>
            <a:endParaRPr/>
          </a:p>
        </p:txBody>
      </p:sp>
      <p:sp>
        <p:nvSpPr>
          <p:cNvPr id="393" name="Google Shape;393;p6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94" name="Google Shape;394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4713" y="1768525"/>
            <a:ext cx="5629275" cy="2800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6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Remoção: Rotação sobre 3</a:t>
            </a:r>
            <a:endParaRPr/>
          </a:p>
        </p:txBody>
      </p:sp>
      <p:sp>
        <p:nvSpPr>
          <p:cNvPr id="400" name="Google Shape;400;p6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01" name="Google Shape;401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2075" y="1719575"/>
            <a:ext cx="6648450" cy="2800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6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Remoção: Remove 8</a:t>
            </a:r>
            <a:endParaRPr/>
          </a:p>
        </p:txBody>
      </p:sp>
      <p:sp>
        <p:nvSpPr>
          <p:cNvPr id="407" name="Google Shape;407;p6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08" name="Google Shape;408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0600" y="1767200"/>
            <a:ext cx="4972050" cy="270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6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Remoção: Remove 6</a:t>
            </a:r>
            <a:endParaRPr/>
          </a:p>
        </p:txBody>
      </p:sp>
      <p:sp>
        <p:nvSpPr>
          <p:cNvPr id="414" name="Google Shape;414;p6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15" name="Google Shape;415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4125" y="1565300"/>
            <a:ext cx="4972050" cy="270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6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Remoção: Rotação à esquerda de 7</a:t>
            </a:r>
            <a:endParaRPr/>
          </a:p>
        </p:txBody>
      </p:sp>
      <p:sp>
        <p:nvSpPr>
          <p:cNvPr id="421" name="Google Shape;421;p6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22" name="Google Shape;422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2925" y="1594150"/>
            <a:ext cx="4972050" cy="270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67"/>
          <p:cNvSpPr txBox="1"/>
          <p:nvPr>
            <p:ph type="title"/>
          </p:nvPr>
        </p:nvSpPr>
        <p:spPr>
          <a:xfrm>
            <a:off x="398225" y="4835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Remoção: Remove 5</a:t>
            </a:r>
            <a:endParaRPr/>
          </a:p>
        </p:txBody>
      </p:sp>
      <p:sp>
        <p:nvSpPr>
          <p:cNvPr id="428" name="Google Shape;428;p6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29" name="Google Shape;429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8548" y="1196975"/>
            <a:ext cx="3721150" cy="381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70573" y="1282575"/>
            <a:ext cx="3492300" cy="226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6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Árvores AVL - Desvantagens</a:t>
            </a:r>
            <a:endParaRPr/>
          </a:p>
        </p:txBody>
      </p:sp>
      <p:sp>
        <p:nvSpPr>
          <p:cNvPr id="436" name="Google Shape;436;p6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Nem sempre uma rotação simples (ou uma dupla) resolve o problema de desbalanceamento dos nós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Podem existir casos em que o número de rotações exigido seja </a:t>
            </a:r>
            <a:r>
              <a:rPr lang="pt-BR">
                <a:solidFill>
                  <a:srgbClr val="FF0000"/>
                </a:solidFill>
              </a:rPr>
              <a:t>O(log n)</a:t>
            </a:r>
            <a:r>
              <a:rPr lang="pt-BR"/>
              <a:t> para tornar a árvore balanceada...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Veja o exemplo a seguir, onde após a exclusão do nó d, diversas rotações são executadas na árvore...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6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Árvores AVL - Desvantagens</a:t>
            </a:r>
            <a:endParaRPr/>
          </a:p>
        </p:txBody>
      </p:sp>
      <p:pic>
        <p:nvPicPr>
          <p:cNvPr id="442" name="Google Shape;442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7050" y="1343175"/>
            <a:ext cx="4867275" cy="367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7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Árvores AVL - Desvantagens</a:t>
            </a:r>
            <a:endParaRPr/>
          </a:p>
        </p:txBody>
      </p:sp>
      <p:pic>
        <p:nvPicPr>
          <p:cNvPr id="448" name="Google Shape;448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4400" y="1323950"/>
            <a:ext cx="4867275" cy="3676650"/>
          </a:xfrm>
          <a:prstGeom prst="rect">
            <a:avLst/>
          </a:prstGeom>
          <a:noFill/>
          <a:ln>
            <a:noFill/>
          </a:ln>
        </p:spPr>
      </p:pic>
      <p:sp>
        <p:nvSpPr>
          <p:cNvPr id="449" name="Google Shape;449;p70"/>
          <p:cNvSpPr txBox="1"/>
          <p:nvPr/>
        </p:nvSpPr>
        <p:spPr>
          <a:xfrm>
            <a:off x="50000" y="3387975"/>
            <a:ext cx="5537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pt-BR"/>
              <a:t>Rotação LR em c</a:t>
            </a:r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7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Árvores AVL - Desvantagens</a:t>
            </a:r>
            <a:endParaRPr/>
          </a:p>
        </p:txBody>
      </p:sp>
      <p:pic>
        <p:nvPicPr>
          <p:cNvPr id="455" name="Google Shape;455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7300" y="1266275"/>
            <a:ext cx="5629275" cy="3676650"/>
          </a:xfrm>
          <a:prstGeom prst="rect">
            <a:avLst/>
          </a:prstGeom>
          <a:noFill/>
          <a:ln>
            <a:noFill/>
          </a:ln>
        </p:spPr>
      </p:pic>
      <p:sp>
        <p:nvSpPr>
          <p:cNvPr id="456" name="Google Shape;456;p71"/>
          <p:cNvSpPr txBox="1"/>
          <p:nvPr/>
        </p:nvSpPr>
        <p:spPr>
          <a:xfrm>
            <a:off x="6568300" y="1349800"/>
            <a:ext cx="25938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Nó </a:t>
            </a:r>
            <a:r>
              <a:rPr b="1" lang="pt-BR">
                <a:solidFill>
                  <a:srgbClr val="FF0000"/>
                </a:solidFill>
              </a:rPr>
              <a:t>e</a:t>
            </a:r>
            <a:r>
              <a:rPr lang="pt-BR"/>
              <a:t> fica desbalanceado.</a:t>
            </a:r>
            <a:br>
              <a:rPr lang="pt-BR"/>
            </a:br>
            <a:r>
              <a:rPr lang="pt-BR"/>
              <a:t>fb(e)=-2</a:t>
            </a:r>
            <a:br>
              <a:rPr lang="pt-BR"/>
            </a:br>
            <a:r>
              <a:rPr lang="pt-BR"/>
              <a:t>fb(j)=1 </a:t>
            </a:r>
            <a:br>
              <a:rPr lang="pt-BR"/>
            </a:br>
            <a:br>
              <a:rPr lang="pt-BR"/>
            </a:br>
            <a:r>
              <a:rPr lang="pt-BR"/>
              <a:t>Rotação RL em e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Árvore AVL</a:t>
            </a:r>
            <a:endParaRPr/>
          </a:p>
        </p:txBody>
      </p:sp>
      <p:sp>
        <p:nvSpPr>
          <p:cNvPr id="87" name="Google Shape;87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pt-BR" sz="2200"/>
              <a:t>Antes de 1962: só árvore binária -- complexidade da busca: O(n)</a:t>
            </a:r>
            <a:endParaRPr sz="2200"/>
          </a:p>
        </p:txBody>
      </p:sp>
      <p:pic>
        <p:nvPicPr>
          <p:cNvPr id="88" name="Google Shape;8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6050" y="1810048"/>
            <a:ext cx="6885400" cy="329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7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Árvores AVL - Desvantagens</a:t>
            </a:r>
            <a:endParaRPr/>
          </a:p>
        </p:txBody>
      </p:sp>
      <p:pic>
        <p:nvPicPr>
          <p:cNvPr id="462" name="Google Shape;462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3825" y="1564300"/>
            <a:ext cx="5657850" cy="3181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7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Referências</a:t>
            </a:r>
            <a:endParaRPr/>
          </a:p>
        </p:txBody>
      </p:sp>
      <p:sp>
        <p:nvSpPr>
          <p:cNvPr id="468" name="Google Shape;468;p7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/>
              <a:t>Estrutura de Dados descomplicada em Linguagem C (André Backes):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/>
              <a:t>Projeto de Algoritmos (Nivio Ziviani): 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Árvore AVL</a:t>
            </a:r>
            <a:endParaRPr/>
          </a:p>
        </p:txBody>
      </p:sp>
      <p:sp>
        <p:nvSpPr>
          <p:cNvPr id="94" name="Google Shape;94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pt-BR" sz="2200"/>
              <a:t>A árvore AVL é um tipo de árvore binária balanceada com relação à altura das suas subárvores. </a:t>
            </a:r>
            <a:endParaRPr sz="22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pt-BR" sz="1800"/>
              <a:t>Ela foi criada por Adelson-Velskii e Landis (1962)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pt-BR" sz="1800"/>
              <a:t>Primeira árvore balanceada criada!</a:t>
            </a:r>
            <a:endParaRPr sz="18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pt-BR" sz="2200"/>
              <a:t>Permite o rebalanceamento local da árvore, ou seja, apenas a parte afetada pela inserção ou remoção é rebalanceada.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pt-BR" sz="2200"/>
              <a:t>Para manter o balanceamento, a árvore AVL faz uso de rotações simples ou duplas na etapa de rebalanceamento, o qual ocorre a cada inserção ou remoção.</a:t>
            </a:r>
            <a:endParaRPr sz="22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Árvore AVL</a:t>
            </a:r>
            <a:endParaRPr/>
          </a:p>
        </p:txBody>
      </p:sp>
      <p:sp>
        <p:nvSpPr>
          <p:cNvPr id="100" name="Google Shape;100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pt-BR" sz="2200"/>
              <a:t>A Á</a:t>
            </a:r>
            <a:r>
              <a:rPr lang="pt-BR" sz="2200"/>
              <a:t>rvore AVL busca manter-se como uma árvore binária quase completa.</a:t>
            </a:r>
            <a:endParaRPr sz="22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pt-BR" sz="1800"/>
              <a:t>O custo máximo da busca é O(log N)</a:t>
            </a:r>
            <a:endParaRPr sz="18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pt-BR" sz="2200"/>
              <a:t>O objetivo das operações de rotação é acertar o </a:t>
            </a:r>
            <a:r>
              <a:rPr b="1" lang="pt-BR" sz="2200"/>
              <a:t>fator de balanceamento</a:t>
            </a:r>
            <a:r>
              <a:rPr lang="pt-BR" sz="2200"/>
              <a:t> (ou</a:t>
            </a:r>
            <a:r>
              <a:rPr b="1" lang="pt-BR" sz="2200"/>
              <a:t> fb</a:t>
            </a:r>
            <a:r>
              <a:rPr lang="pt-BR" sz="2200"/>
              <a:t>) de cada nó, restituindo assim o equilíbrio da árvore. 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pt-BR" sz="2200"/>
              <a:t>O fator de balanceamento nada mais é do que a diferença das alturas das subárvores esquerda e direita de um nó.</a:t>
            </a:r>
            <a:endParaRPr sz="22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Árvore AVL</a:t>
            </a:r>
            <a:endParaRPr/>
          </a:p>
        </p:txBody>
      </p:sp>
      <p:sp>
        <p:nvSpPr>
          <p:cNvPr id="106" name="Google Shape;106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7" name="Google Shape;10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4650" y="1856653"/>
            <a:ext cx="6072275" cy="3321525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21"/>
          <p:cNvSpPr txBox="1"/>
          <p:nvPr/>
        </p:nvSpPr>
        <p:spPr>
          <a:xfrm>
            <a:off x="3328125" y="3060775"/>
            <a:ext cx="4053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AE=2                          AD=0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